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9144000" cy="5143500"/>
  <p:notesSz cx="5143500" cy="9144000"/>
  <p:embeddedFontLst>
    <p:embeddedFont>
      <p:font typeface="Poppins"/>
      <p:boldItalic r:id="rId18"/>
      <p:regular r:id="rId19"/>
      <p:italic r:id="rId20"/>
      <p:bold r:id="rId2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Poppins-boldItalic.fntdata"/><Relationship Id="rId19" Type="http://schemas.openxmlformats.org/officeDocument/2006/relationships/font" Target="fonts/Poppins-regular.fntdata"/><Relationship Id="rId20" Type="http://schemas.openxmlformats.org/officeDocument/2006/relationships/font" Target="fonts/Poppins-italic.fntdata"/><Relationship Id="rId21" Type="http://schemas.openxmlformats.org/officeDocument/2006/relationships/font" Target="fonts/Poppins-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304597af-995d-4f43-b180-692f1df89d12&amp;utm_term=PDF-PPTX-lastslide&amp;ad_group=last_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sv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304597af-995d-4f43-b180-692f1df89d12&amp;utm_term=PDF-PPTX-lastslide&amp;ad_group=last_slide"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sv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304597af-995d-4f43-b180-692f1df89d12&amp;utm_term=PDF-PPTX-lastslide&amp;ad_group=last_slide"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304597af-995d-4f43-b180-692f1df89d12&amp;utm_term=PDF-PPTX-lastslide&amp;ad_group=last_slide"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304597af-995d-4f43-b180-692f1df89d12&amp;utm_term=PDF-PPTX-lastslide&amp;ad_group=last_slide"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sv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304597af-995d-4f43-b180-692f1df89d12&amp;utm_term=PDF-PPTX-lastslide&amp;ad_group=last_slide"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sv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304597af-995d-4f43-b180-692f1df89d12&amp;utm_term=PDF-PPTX-lastslide&amp;ad_group=last_slide"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sv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304597af-995d-4f43-b180-692f1df89d12&amp;utm_term=PDF-PPTX-lastslide&amp;ad_group=last_slide"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sv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304597af-995d-4f43-b180-692f1df89d12&amp;utm_term=PDF-PPTX-lastslide&amp;ad_group=last_slide"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sv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304597af-995d-4f43-b180-692f1df89d12&amp;utm_term=PDF-PPTX-lastslide&amp;ad_group=last_slide"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sv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304597af-995d-4f43-b180-692f1df89d12&amp;utm_term=PDF-PPTX-lastslide&amp;ad_group=last_slide"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sv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3" name="Image 0" descr="https://images.unsplash.com/photo-1526628953301-3e589a6a8b74?crop=entropy&amp;cs=tinysrgb&amp;fit=max&amp;fm=jpg&amp;ixid=M3wyMTIyMnwwfDF8c2VhcmNofDZ8fERhdGF8ZW58MHx8fHwxNjk4ODcxMDYzfDA&amp;ixlib=rb-4.0.3&amp;q=80&amp;w=1080">    </p:cNvPr>
          <p:cNvPicPr>
            <a:picLocks noChangeAspect="1"/>
          </p:cNvPicPr>
          <p:nvPr/>
        </p:nvPicPr>
        <p:blipFill>
          <a:blip r:embed="rId1"/>
          <a:srcRect l="0" r="0" t="10922" b="10922"/>
          <a:stretch/>
        </p:blipFill>
        <p:spPr>
          <a:xfrm>
            <a:off x="0" y="0"/>
            <a:ext cx="9144000" cy="5143500"/>
          </a:xfrm>
          <a:prstGeom prst="rect">
            <a:avLst/>
          </a:prstGeom>
        </p:spPr>
      </p:pic>
      <p:pic>
        <p:nvPicPr>
          <p:cNvPr id="4" name="Image 1" descr="https://images.unsplash.com/photo-1516259762381-22954d7d3ad2?crop=entropy&amp;cs=tinysrgb&amp;fit=max&amp;fm=jpg&amp;ixid=M3wyMTIyMnwwfDF8c2VhcmNofDI0M3x8RGF0YXxlbnwwfHx8fDE2OTg4NTQ5MTh8MA&amp;ixlib=rb-4.0.3&amp;q=80&amp;w=1080">    </p:cNvPr>
          <p:cNvPicPr>
            <a:picLocks noChangeAspect="1"/>
          </p:cNvPicPr>
          <p:nvPr/>
        </p:nvPicPr>
        <p:blipFill>
          <a:blip r:embed="rId2"/>
          <a:srcRect l="0" r="0" t="5920" b="7578"/>
          <a:stretch/>
        </p:blipFill>
        <p:spPr>
          <a:xfrm>
            <a:off x="8190043" y="4160524"/>
            <a:ext cx="480316" cy="271216"/>
          </a:xfrm>
          <a:prstGeom prst="rect">
            <a:avLst/>
          </a:prstGeom>
        </p:spPr>
      </p:pic>
      <p:sp>
        <p:nvSpPr>
          <p:cNvPr id="5" name="Text 0"/>
          <p:cNvSpPr/>
          <p:nvPr/>
        </p:nvSpPr>
        <p:spPr>
          <a:xfrm>
            <a:off x="1046482" y="680253"/>
            <a:ext cx="4572000" cy="1828800"/>
          </a:xfrm>
          <a:prstGeom prst="rect">
            <a:avLst/>
          </a:prstGeom>
          <a:noFill/>
          <a:ln/>
        </p:spPr>
        <p:txBody>
          <a:bodyPr wrap="square" lIns="0" tIns="0" rIns="0" bIns="0" rtlCol="0" anchor="t"/>
          <a:lstStyle/>
          <a:p>
            <a:pPr algn="l">
              <a:lnSpc>
                <a:spcPts val="7200"/>
              </a:lnSpc>
            </a:pPr>
            <a:r>
              <a:rPr lang="en-US" sz="4500" b="1" spc="108" kern="0" dirty="0">
                <a:solidFill>
                  <a:srgbClr val="FFFFFF"/>
                </a:solidFill>
                <a:latin typeface="Poppins" pitchFamily="34" charset="0"/>
                <a:ea typeface="Poppins" pitchFamily="34" charset="-122"/>
                <a:cs typeface="Poppins" pitchFamily="34" charset="-120"/>
              </a:rPr>
              <a:t>Sales Insight.</a:t>
            </a:r>
            <a:endParaRPr lang="en-US" sz="4500" dirty="0"/>
          </a:p>
        </p:txBody>
      </p:sp>
      <p:sp>
        <p:nvSpPr>
          <p:cNvPr id="6" name="Shape 1"/>
          <p:cNvSpPr/>
          <p:nvPr/>
        </p:nvSpPr>
        <p:spPr>
          <a:xfrm>
            <a:off x="1936910" y="-201807"/>
            <a:ext cx="1047750" cy="0"/>
          </a:xfrm>
          <a:prstGeom prst="line">
            <a:avLst/>
          </a:prstGeom>
          <a:solidFill>
            <a:srgbClr val="F7F9FA"/>
          </a:solidFill>
          <a:ln w="21167">
            <a:solidFill>
              <a:srgbClr val="FFFFFF"/>
            </a:solidFill>
            <a:prstDash val="solid"/>
            <a:headEnd type="none"/>
            <a:tailEnd type="triangle"/>
          </a:ln>
        </p:spPr>
      </p:sp>
      <p:pic>
        <p:nvPicPr>
          <p:cNvPr id="7"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3" name="Image 0" descr="https://images.unsplash.com/photo-1591696205602-2f950c417cb9?crop=entropy&amp;cs=tinysrgb&amp;fit=max&amp;fm=jpg&amp;ixid=M3wyMTIyMnwwfDF8c2VhcmNofDl8fERhdGF8ZW58MHx8fHwxNjk4ODcxMDYzfDA&amp;ixlib=rb-4.0.3&amp;q=80&amp;w=1080">    </p:cNvPr>
          <p:cNvPicPr>
            <a:picLocks noChangeAspect="1"/>
          </p:cNvPicPr>
          <p:nvPr/>
        </p:nvPicPr>
        <p:blipFill>
          <a:blip r:embed="rId1">
            <a:blur rad="75"/>
          </a:blip>
          <a:srcRect l="0" r="0" t="7813" b="7813"/>
          <a:stretch/>
        </p:blipFill>
        <p:spPr>
          <a:xfrm>
            <a:off x="0" y="0"/>
            <a:ext cx="9144000" cy="5143500"/>
          </a:xfrm>
          <a:prstGeom prst="rect">
            <a:avLst/>
          </a:prstGeom>
          <a:effectLst>
            <a:blur rad="95250" grow="1"/>
          </a:effectLst>
        </p:spPr>
      </p:pic>
      <p:sp>
        <p:nvSpPr>
          <p:cNvPr id="4" name="Text 0"/>
          <p:cNvSpPr/>
          <p:nvPr/>
        </p:nvSpPr>
        <p:spPr>
          <a:xfrm>
            <a:off x="690635" y="477177"/>
            <a:ext cx="7315200" cy="274290"/>
          </a:xfrm>
          <a:prstGeom prst="rect">
            <a:avLst/>
          </a:prstGeom>
          <a:noFill/>
          <a:ln/>
        </p:spPr>
        <p:txBody>
          <a:bodyPr wrap="square" lIns="0" tIns="0" rIns="0" bIns="0" rtlCol="0" anchor="t"/>
          <a:lstStyle/>
          <a:p>
            <a:pPr algn="l">
              <a:lnSpc>
                <a:spcPts val="2160"/>
              </a:lnSpc>
            </a:pPr>
            <a:r>
              <a:rPr lang="en-US" sz="1400" b="1" spc="-12" kern="0" dirty="0">
                <a:solidFill>
                  <a:srgbClr val="0D0C28"/>
                </a:solidFill>
                <a:latin typeface="Poppins" pitchFamily="34" charset="0"/>
                <a:ea typeface="Poppins" pitchFamily="34" charset="-122"/>
                <a:cs typeface="Poppins" pitchFamily="34" charset="-120"/>
              </a:rPr>
              <a:t>Data Visualization :</a:t>
            </a:r>
            <a:pPr algn="l">
              <a:lnSpc>
                <a:spcPts val="2160"/>
              </a:lnSpc>
            </a:pPr>
            <a:r>
              <a:rPr lang="en-US" sz="1400" b="0" spc="-12" kern="0" dirty="0">
                <a:solidFill>
                  <a:srgbClr val="0D0C28"/>
                </a:solidFill>
                <a:latin typeface="Poppins" pitchFamily="34" charset="0"/>
                <a:ea typeface="Poppins" pitchFamily="34" charset="-122"/>
                <a:cs typeface="Poppins" pitchFamily="34" charset="-120"/>
              </a:rPr>
              <a:t> Using the parameters we created we built our dashboard </a:t>
            </a:r>
            <a:endParaRPr lang="en-US" sz="1350" dirty="0"/>
          </a:p>
        </p:txBody>
      </p:sp>
      <p:pic>
        <p:nvPicPr>
          <p:cNvPr id="5" name="Image 1" descr="https://pitch-assets-ccb95893-de3f-4266-973c-20049231b248.s3.eu-west-1.amazonaws.com/7e703e99-7fa3-48e9-a22a-41a74b791091?pitch-bytes=219605&amp;pitch-content-type=image%2Fpng">    </p:cNvPr>
          <p:cNvPicPr>
            <a:picLocks noChangeAspect="1"/>
          </p:cNvPicPr>
          <p:nvPr/>
        </p:nvPicPr>
        <p:blipFill>
          <a:blip r:embed="rId2"/>
          <a:srcRect l="0" r="149" t="0" b="8364"/>
          <a:stretch/>
        </p:blipFill>
        <p:spPr>
          <a:xfrm>
            <a:off x="843492" y="1082721"/>
            <a:ext cx="7228304" cy="3729614"/>
          </a:xfrm>
          <a:prstGeom prst="rect">
            <a:avLst/>
          </a:prstGeom>
        </p:spPr>
      </p:pic>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460c841-16e2-479d-a42e-af151bd1f22b?pitch-bytes=1017276&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3" name="Image 0" descr="https://images.unsplash.com/photo-1510674485131-dc88d96369b4?crop=entropy&amp;cs=tinysrgb&amp;fit=max&amp;fm=jpg&amp;ixid=M3wyMTIyMnwwfDF8c2VhcmNofDEzMnx8VGVjaHxlbnwwfHx8fDE2OTg4Mzc3NDN8MA&amp;ixlib=rb-4.0.3&amp;q=80&amp;w=1080">    </p:cNvPr>
          <p:cNvPicPr>
            <a:picLocks noChangeAspect="1"/>
          </p:cNvPicPr>
          <p:nvPr/>
        </p:nvPicPr>
        <p:blipFill>
          <a:blip r:embed="rId1"/>
          <a:srcRect l="0" r="0" t="33089" b="33089"/>
          <a:stretch/>
        </p:blipFill>
        <p:spPr>
          <a:xfrm>
            <a:off x="0" y="0"/>
            <a:ext cx="9144000" cy="5143500"/>
          </a:xfrm>
          <a:prstGeom prst="rect">
            <a:avLst/>
          </a:prstGeom>
        </p:spPr>
      </p:pic>
      <p:sp>
        <p:nvSpPr>
          <p:cNvPr id="4" name="Text 0"/>
          <p:cNvSpPr/>
          <p:nvPr/>
        </p:nvSpPr>
        <p:spPr>
          <a:xfrm>
            <a:off x="526024" y="479460"/>
            <a:ext cx="8229600" cy="1257226"/>
          </a:xfrm>
          <a:prstGeom prst="rect">
            <a:avLst/>
          </a:prstGeom>
          <a:noFill/>
          <a:ln/>
        </p:spPr>
        <p:txBody>
          <a:bodyPr wrap="square" lIns="0" tIns="0" rIns="0" bIns="0" rtlCol="0" anchor="t"/>
          <a:lstStyle/>
          <a:p>
            <a:pPr algn="l">
              <a:lnSpc>
                <a:spcPts val="1980"/>
              </a:lnSpc>
            </a:pPr>
            <a:r>
              <a:rPr lang="en-US" sz="1800" b="0" spc="-24" kern="0" dirty="0">
                <a:solidFill>
                  <a:srgbClr val="0D0C28"/>
                </a:solidFill>
                <a:latin typeface="Poppins" pitchFamily="34" charset="0"/>
                <a:ea typeface="Poppins" pitchFamily="34" charset="-122"/>
                <a:cs typeface="Poppins" pitchFamily="34" charset="-120"/>
              </a:rPr>
              <a:t>Atilq hardware is a company which supply computer hardware and peripherals to many clients across India.</a:t>
            </a:r>
            <a:endParaRPr lang="en-US" sz="1800" dirty="0"/>
          </a:p>
          <a:p>
            <a:pPr algn="l">
              <a:lnSpc>
                <a:spcPts val="1980"/>
              </a:lnSpc>
            </a:pPr>
            <a:endParaRPr lang="en-US" sz="1800" dirty="0"/>
          </a:p>
          <a:p>
            <a:pPr algn="l">
              <a:lnSpc>
                <a:spcPts val="1980"/>
              </a:lnSpc>
            </a:pPr>
            <a:r>
              <a:rPr lang="en-US" sz="1800" b="0" spc="-24" kern="0" dirty="0">
                <a:solidFill>
                  <a:srgbClr val="0D0C28"/>
                </a:solidFill>
                <a:latin typeface="Poppins" pitchFamily="34" charset="0"/>
                <a:ea typeface="Poppins" pitchFamily="34" charset="-122"/>
                <a:cs typeface="Poppins" pitchFamily="34" charset="-120"/>
              </a:rPr>
              <a:t>The company head office is in Delhi and has a lot of regional offices across India</a:t>
            </a:r>
            <a:endParaRPr lang="en-US" sz="1800" dirty="0"/>
          </a:p>
        </p:txBody>
      </p:sp>
      <p:sp>
        <p:nvSpPr>
          <p:cNvPr id="5" name="Text 1"/>
          <p:cNvSpPr/>
          <p:nvPr/>
        </p:nvSpPr>
        <p:spPr>
          <a:xfrm>
            <a:off x="472475" y="1996800"/>
            <a:ext cx="2743200" cy="285750"/>
          </a:xfrm>
          <a:prstGeom prst="rect">
            <a:avLst/>
          </a:prstGeom>
          <a:noFill/>
          <a:ln/>
        </p:spPr>
        <p:txBody>
          <a:bodyPr wrap="square" lIns="0" tIns="0" rIns="0" bIns="0" rtlCol="0" anchor="b"/>
          <a:lstStyle/>
          <a:p>
            <a:pPr algn="ctr">
              <a:lnSpc>
                <a:spcPts val="2250"/>
              </a:lnSpc>
            </a:pPr>
            <a:r>
              <a:rPr lang="en-US" sz="2300" b="1" spc="-24" kern="0" dirty="0">
                <a:solidFill>
                  <a:srgbClr val="0D0C28"/>
                </a:solidFill>
                <a:latin typeface="Poppins" pitchFamily="34" charset="0"/>
                <a:ea typeface="Poppins" pitchFamily="34" charset="-122"/>
                <a:cs typeface="Poppins" pitchFamily="34" charset="-120"/>
              </a:rPr>
              <a:t>Problem</a:t>
            </a:r>
            <a:endParaRPr lang="en-US" sz="2250" dirty="0"/>
          </a:p>
        </p:txBody>
      </p:sp>
      <p:sp>
        <p:nvSpPr>
          <p:cNvPr id="6" name="Text 2"/>
          <p:cNvSpPr/>
          <p:nvPr/>
        </p:nvSpPr>
        <p:spPr>
          <a:xfrm>
            <a:off x="1218792" y="2454692"/>
            <a:ext cx="7315200" cy="1097161"/>
          </a:xfrm>
          <a:prstGeom prst="rect">
            <a:avLst/>
          </a:prstGeom>
          <a:noFill/>
          <a:ln/>
        </p:spPr>
        <p:txBody>
          <a:bodyPr wrap="square" lIns="0" tIns="0" rIns="0" bIns="0" rtlCol="0" anchor="t"/>
          <a:lstStyle/>
          <a:p>
            <a:pPr algn="l">
              <a:lnSpc>
                <a:spcPts val="2160"/>
              </a:lnSpc>
            </a:pPr>
            <a:r>
              <a:rPr lang="en-US" sz="1400" b="0" spc="-12" kern="0" dirty="0">
                <a:solidFill>
                  <a:srgbClr val="0D0C28"/>
                </a:solidFill>
                <a:latin typeface="Poppins" pitchFamily="34" charset="0"/>
                <a:ea typeface="Poppins" pitchFamily="34" charset="-122"/>
                <a:cs typeface="Poppins" pitchFamily="34" charset="-120"/>
              </a:rPr>
              <a:t>The sales director of the company is having issues with the insight of his business. As the market is growing dynamically, he is facing issues in terms of tracking his business sales.</a:t>
            </a:r>
            <a:endParaRPr lang="en-US" sz="1350" dirty="0"/>
          </a:p>
          <a:p>
            <a:pPr algn="l">
              <a:lnSpc>
                <a:spcPts val="2160"/>
              </a:lnSpc>
            </a:pPr>
            <a:r>
              <a:rPr lang="en-US" sz="1400" b="0" spc="-12" kern="0" dirty="0">
                <a:solidFill>
                  <a:srgbClr val="0D0C28"/>
                </a:solidFill>
                <a:latin typeface="Poppins" pitchFamily="34" charset="0"/>
                <a:ea typeface="Poppins" pitchFamily="34" charset="-122"/>
                <a:cs typeface="Poppins" pitchFamily="34" charset="-120"/>
              </a:rPr>
              <a:t>He wants to get understandable insight of his company sales .</a:t>
            </a:r>
            <a:endParaRPr lang="en-US" sz="1350" dirty="0"/>
          </a:p>
        </p:txBody>
      </p:sp>
      <p:pic>
        <p:nvPicPr>
          <p:cNvPr id="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3" name="Image 0" descr="https://images.unsplash.com/photo-1510674485131-dc88d96369b4?crop=entropy&amp;cs=tinysrgb&amp;fit=max&amp;fm=jpg&amp;ixid=M3wyMTIyMnwwfDF8c2VhcmNofDEzMnx8VGVjaHxlbnwwfHx8fDE2OTg4Mzc3NDN8MA&amp;ixlib=rb-4.0.3&amp;q=80&amp;w=1080">    </p:cNvPr>
          <p:cNvPicPr>
            <a:picLocks noChangeAspect="1"/>
          </p:cNvPicPr>
          <p:nvPr/>
        </p:nvPicPr>
        <p:blipFill>
          <a:blip r:embed="rId1"/>
          <a:srcRect l="0" r="0" t="33089" b="33089"/>
          <a:stretch/>
        </p:blipFill>
        <p:spPr>
          <a:xfrm>
            <a:off x="0" y="0"/>
            <a:ext cx="9144000" cy="5143500"/>
          </a:xfrm>
          <a:prstGeom prst="rect">
            <a:avLst/>
          </a:prstGeom>
        </p:spPr>
      </p:pic>
      <p:sp>
        <p:nvSpPr>
          <p:cNvPr id="4" name="Text 0"/>
          <p:cNvSpPr/>
          <p:nvPr/>
        </p:nvSpPr>
        <p:spPr>
          <a:xfrm>
            <a:off x="484627" y="479460"/>
            <a:ext cx="5486400" cy="335235"/>
          </a:xfrm>
          <a:prstGeom prst="rect">
            <a:avLst/>
          </a:prstGeom>
          <a:noFill/>
          <a:ln/>
        </p:spPr>
        <p:txBody>
          <a:bodyPr wrap="square" lIns="0" tIns="0" rIns="0" bIns="0" rtlCol="0" anchor="t"/>
          <a:lstStyle/>
          <a:p>
            <a:pPr algn="l">
              <a:lnSpc>
                <a:spcPts val="2640"/>
              </a:lnSpc>
            </a:pPr>
            <a:r>
              <a:rPr lang="en-US" sz="2400" b="1" spc="-24" kern="0" dirty="0">
                <a:solidFill>
                  <a:srgbClr val="0D0C28"/>
                </a:solidFill>
                <a:latin typeface="Poppins" pitchFamily="34" charset="0"/>
                <a:ea typeface="Poppins" pitchFamily="34" charset="-122"/>
                <a:cs typeface="Poppins" pitchFamily="34" charset="-120"/>
              </a:rPr>
              <a:t> Solution</a:t>
            </a:r>
            <a:endParaRPr lang="en-US" sz="2400" dirty="0"/>
          </a:p>
        </p:txBody>
      </p:sp>
      <p:sp>
        <p:nvSpPr>
          <p:cNvPr id="5" name="Text 1"/>
          <p:cNvSpPr/>
          <p:nvPr/>
        </p:nvSpPr>
        <p:spPr>
          <a:xfrm>
            <a:off x="901923" y="1018893"/>
            <a:ext cx="8229600" cy="548580"/>
          </a:xfrm>
          <a:prstGeom prst="rect">
            <a:avLst/>
          </a:prstGeom>
          <a:noFill/>
          <a:ln/>
        </p:spPr>
        <p:txBody>
          <a:bodyPr wrap="square" lIns="0" tIns="0" rIns="0" bIns="0" rtlCol="0" anchor="t"/>
          <a:lstStyle/>
          <a:p>
            <a:pPr algn="l">
              <a:lnSpc>
                <a:spcPts val="2160"/>
              </a:lnSpc>
            </a:pPr>
            <a:r>
              <a:rPr lang="en-US" sz="1400" b="0" spc="-12" kern="0" dirty="0">
                <a:solidFill>
                  <a:srgbClr val="0D0C28"/>
                </a:solidFill>
                <a:latin typeface="Poppins" pitchFamily="34" charset="0"/>
                <a:ea typeface="Poppins" pitchFamily="34" charset="-122"/>
                <a:cs typeface="Poppins" pitchFamily="34" charset="-120"/>
              </a:rPr>
              <a:t>The sales director is interested in a visualized report where he can look the real sales data of the company and get a full insight of sales.</a:t>
            </a:r>
            <a:endParaRPr lang="en-US" sz="1350" dirty="0"/>
          </a:p>
        </p:txBody>
      </p:sp>
      <p:pic>
        <p:nvPicPr>
          <p:cNvPr id="6" name="Image 1" descr="https://images.unsplash.com/photo-1560472354-b33ff0c44a43?crop=entropy&amp;cs=tinysrgb&amp;fit=max&amp;fm=jpg&amp;ixid=M3wyMTIyMnwwfDF8c2VhcmNofDI2fHxEYXRhfGVufDB8fHx8MTY5ODg3OTAyNHww&amp;ixlib=rb-4.0.3&amp;q=80&amp;w=1080">    </p:cNvPr>
          <p:cNvPicPr>
            <a:picLocks noChangeAspect="1"/>
          </p:cNvPicPr>
          <p:nvPr/>
        </p:nvPicPr>
        <p:blipFill>
          <a:blip r:embed="rId2"/>
          <a:srcRect l="1870" r="18735" t="0" b="0"/>
          <a:stretch/>
        </p:blipFill>
        <p:spPr>
          <a:xfrm>
            <a:off x="4829285" y="1374737"/>
            <a:ext cx="3080800" cy="2367263"/>
          </a:xfrm>
          <a:prstGeom prst="rect">
            <a:avLst/>
          </a:prstGeom>
        </p:spPr>
      </p:pic>
      <p:sp>
        <p:nvSpPr>
          <p:cNvPr id="7" name="Text 2"/>
          <p:cNvSpPr/>
          <p:nvPr/>
        </p:nvSpPr>
        <p:spPr>
          <a:xfrm>
            <a:off x="676498" y="3737461"/>
            <a:ext cx="8229600" cy="1097161"/>
          </a:xfrm>
          <a:prstGeom prst="rect">
            <a:avLst/>
          </a:prstGeom>
          <a:noFill/>
          <a:ln/>
        </p:spPr>
        <p:txBody>
          <a:bodyPr wrap="square" lIns="0" tIns="0" rIns="0" bIns="0" rtlCol="0" anchor="b"/>
          <a:lstStyle/>
          <a:p>
            <a:pPr algn="l">
              <a:lnSpc>
                <a:spcPts val="2160"/>
              </a:lnSpc>
            </a:pPr>
            <a:r>
              <a:rPr lang="en-US" sz="1400" b="0" spc="-12" kern="0" dirty="0">
                <a:solidFill>
                  <a:srgbClr val="0D0C28"/>
                </a:solidFill>
                <a:latin typeface="Poppins" pitchFamily="34" charset="0"/>
                <a:ea typeface="Poppins" pitchFamily="34" charset="-122"/>
                <a:cs typeface="Poppins" pitchFamily="34" charset="-120"/>
              </a:rPr>
              <a:t>Atliq Hardware has a sales management system that keeps track of all the sales records stored in MySQL database. I used the data in MySQL database and connect it to PowerBI to build the dashboard.</a:t>
            </a:r>
            <a:endParaRPr lang="en-US" sz="1350" dirty="0"/>
          </a:p>
          <a:p>
            <a:pPr algn="l">
              <a:lnSpc>
                <a:spcPts val="2160"/>
              </a:lnSpc>
            </a:pPr>
            <a:endParaRPr lang="en-US" sz="1350" dirty="0"/>
          </a:p>
        </p:txBody>
      </p:sp>
      <p:pic>
        <p:nvPicPr>
          <p:cNvPr id="8"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3" name="Image 0" descr="https://images.unsplash.com/photo-1497005367839-6e852de72767?crop=entropy&amp;cs=tinysrgb&amp;fit=max&amp;fm=jpg&amp;ixid=M3wyMTIyMnwwfDF8c2VhcmNofDYwfHxEYXRhfGVufDB8fHx8MTY5ODg4MDkxMXww&amp;ixlib=rb-4.0.3&amp;q=80&amp;w=1080">    </p:cNvPr>
          <p:cNvPicPr>
            <a:picLocks noChangeAspect="1"/>
          </p:cNvPicPr>
          <p:nvPr/>
        </p:nvPicPr>
        <p:blipFill>
          <a:blip r:embed="rId1"/>
          <a:srcRect l="0" r="0" t="7990" b="7990"/>
          <a:stretch/>
        </p:blipFill>
        <p:spPr>
          <a:xfrm>
            <a:off x="0" y="0"/>
            <a:ext cx="9144000" cy="5143500"/>
          </a:xfrm>
          <a:prstGeom prst="rect">
            <a:avLst/>
          </a:prstGeom>
        </p:spPr>
      </p:pic>
      <p:pic>
        <p:nvPicPr>
          <p:cNvPr id="4" name="Image 1" descr="https://pitch-assets-ccb95893-de3f-4266-973c-20049231b248.s3.eu-west-1.amazonaws.com/fd123fe6-584c-4ba4-bfa5-6a3bf09c40b0?pitch-bytes=343893&amp;pitch-content-type=image%2Fpng">    </p:cNvPr>
          <p:cNvPicPr>
            <a:picLocks noChangeAspect="1"/>
          </p:cNvPicPr>
          <p:nvPr/>
        </p:nvPicPr>
        <p:blipFill>
          <a:blip r:embed="rId2"/>
          <a:srcRect l="0" r="7157" t="0" b="18941"/>
          <a:stretch/>
        </p:blipFill>
        <p:spPr>
          <a:xfrm>
            <a:off x="320252" y="995977"/>
            <a:ext cx="8120580" cy="3982508"/>
          </a:xfrm>
          <a:prstGeom prst="rect">
            <a:avLst/>
          </a:prstGeom>
        </p:spPr>
      </p:pic>
      <p:sp>
        <p:nvSpPr>
          <p:cNvPr id="5" name="Text 0"/>
          <p:cNvSpPr/>
          <p:nvPr/>
        </p:nvSpPr>
        <p:spPr>
          <a:xfrm>
            <a:off x="630724" y="476250"/>
            <a:ext cx="6400800" cy="274290"/>
          </a:xfrm>
          <a:prstGeom prst="rect">
            <a:avLst/>
          </a:prstGeom>
          <a:noFill/>
          <a:ln/>
        </p:spPr>
        <p:txBody>
          <a:bodyPr wrap="square" lIns="0" tIns="0" rIns="0" bIns="0" rtlCol="0" anchor="t"/>
          <a:lstStyle/>
          <a:p>
            <a:pPr algn="l">
              <a:lnSpc>
                <a:spcPts val="2160"/>
              </a:lnSpc>
            </a:pPr>
            <a:r>
              <a:rPr lang="en-US" sz="1400" b="1" spc="-12" kern="0" dirty="0">
                <a:solidFill>
                  <a:srgbClr val="0D0C28"/>
                </a:solidFill>
                <a:latin typeface="Poppins" pitchFamily="34" charset="0"/>
                <a:ea typeface="Poppins" pitchFamily="34" charset="-122"/>
                <a:cs typeface="Poppins" pitchFamily="34" charset="-120"/>
              </a:rPr>
              <a:t>Data Collection :</a:t>
            </a:r>
            <a:pPr algn="l">
              <a:lnSpc>
                <a:spcPts val="2160"/>
              </a:lnSpc>
            </a:pPr>
            <a:r>
              <a:rPr lang="en-US" sz="1400" b="0" spc="-12" kern="0" dirty="0">
                <a:solidFill>
                  <a:srgbClr val="0D0C28"/>
                </a:solidFill>
                <a:latin typeface="Poppins" pitchFamily="34" charset="0"/>
                <a:ea typeface="Poppins" pitchFamily="34" charset="-122"/>
                <a:cs typeface="Poppins" pitchFamily="34" charset="-120"/>
              </a:rPr>
              <a:t> Import the data to MySQL database from file.</a:t>
            </a:r>
            <a:endParaRPr lang="en-US" sz="1350" dirty="0"/>
          </a:p>
        </p:txBody>
      </p:sp>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3" name="Image 0" descr="https://images.unsplash.com/photo-1497005367839-6e852de72767?crop=entropy&amp;cs=tinysrgb&amp;fit=max&amp;fm=jpg&amp;ixid=M3wyMTIyMnwwfDF8c2VhcmNofDYwfHxEYXRhfGVufDB8fHx8MTY5ODg4MDkxMXww&amp;ixlib=rb-4.0.3&amp;q=80&amp;w=1080">    </p:cNvPr>
          <p:cNvPicPr>
            <a:picLocks noChangeAspect="1"/>
          </p:cNvPicPr>
          <p:nvPr/>
        </p:nvPicPr>
        <p:blipFill>
          <a:blip r:embed="rId1"/>
          <a:srcRect l="0" r="0" t="7990" b="7990"/>
          <a:stretch/>
        </p:blipFill>
        <p:spPr>
          <a:xfrm>
            <a:off x="0" y="0"/>
            <a:ext cx="9144000" cy="5143500"/>
          </a:xfrm>
          <a:prstGeom prst="rect">
            <a:avLst/>
          </a:prstGeom>
        </p:spPr>
      </p:pic>
      <p:sp>
        <p:nvSpPr>
          <p:cNvPr id="4" name="Text 0"/>
          <p:cNvSpPr/>
          <p:nvPr/>
        </p:nvSpPr>
        <p:spPr>
          <a:xfrm>
            <a:off x="693581" y="383108"/>
            <a:ext cx="8229600" cy="548580"/>
          </a:xfrm>
          <a:prstGeom prst="rect">
            <a:avLst/>
          </a:prstGeom>
          <a:noFill/>
          <a:ln/>
        </p:spPr>
        <p:txBody>
          <a:bodyPr wrap="square" lIns="0" tIns="0" rIns="0" bIns="0" rtlCol="0" anchor="t"/>
          <a:lstStyle/>
          <a:p>
            <a:pPr algn="l">
              <a:lnSpc>
                <a:spcPts val="2160"/>
              </a:lnSpc>
            </a:pPr>
            <a:r>
              <a:rPr lang="en-US" sz="1300" b="0" spc="-12" kern="0" dirty="0">
                <a:solidFill>
                  <a:srgbClr val="0D0C28"/>
                </a:solidFill>
                <a:latin typeface="Poppins" pitchFamily="34" charset="0"/>
                <a:ea typeface="Poppins" pitchFamily="34" charset="-122"/>
                <a:cs typeface="Poppins" pitchFamily="34" charset="-120"/>
              </a:rPr>
              <a:t>The database has all of the data that are included in the sale like Names(customers, Market, Product), Date, Year, Zones</a:t>
            </a:r>
            <a:pPr algn="l">
              <a:lnSpc>
                <a:spcPts val="1320"/>
              </a:lnSpc>
            </a:pPr>
            <a:r>
              <a:rPr lang="en-US" sz="800" b="0" spc="-12" kern="0" dirty="0">
                <a:solidFill>
                  <a:srgbClr val="0D0C28"/>
                </a:solidFill>
                <a:latin typeface="Poppins" pitchFamily="34" charset="0"/>
                <a:ea typeface="Poppins" pitchFamily="34" charset="-122"/>
                <a:cs typeface="Poppins" pitchFamily="34" charset="-120"/>
              </a:rPr>
              <a:t>….</a:t>
            </a:r>
            <a:endParaRPr lang="en-US" sz="825" dirty="0"/>
          </a:p>
        </p:txBody>
      </p:sp>
      <p:pic>
        <p:nvPicPr>
          <p:cNvPr id="5" name="Image 1" descr="https://pitch-assets-ccb95893-de3f-4266-973c-20049231b248.s3.eu-west-1.amazonaws.com/da017016-3da6-45b0-9e5b-7ea2576e83ef?pitch-bytes=442504&amp;pitch-content-type=image%2Fpng">    </p:cNvPr>
          <p:cNvPicPr>
            <a:picLocks noChangeAspect="1"/>
          </p:cNvPicPr>
          <p:nvPr/>
        </p:nvPicPr>
        <p:blipFill>
          <a:blip r:embed="rId2"/>
          <a:srcRect l="0" r="7263" t="0" b="13351"/>
          <a:stretch/>
        </p:blipFill>
        <p:spPr>
          <a:xfrm>
            <a:off x="693581" y="1075735"/>
            <a:ext cx="7750375" cy="4067765"/>
          </a:xfrm>
          <a:prstGeom prst="rect">
            <a:avLst/>
          </a:prstGeom>
        </p:spPr>
      </p:pic>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3" name="Image 0" descr="https://images.unsplash.com/photo-1497005367839-6e852de72767?crop=entropy&amp;cs=tinysrgb&amp;fit=max&amp;fm=jpg&amp;ixid=M3wyMTIyMnwwfDF8c2VhcmNofDYwfHxEYXRhfGVufDB8fHx8MTY5ODg4MDkxMXww&amp;ixlib=rb-4.0.3&amp;q=80&amp;w=1080">    </p:cNvPr>
          <p:cNvPicPr>
            <a:picLocks noChangeAspect="1"/>
          </p:cNvPicPr>
          <p:nvPr/>
        </p:nvPicPr>
        <p:blipFill>
          <a:blip r:embed="rId1"/>
          <a:srcRect l="0" r="0" t="7990" b="7990"/>
          <a:stretch/>
        </p:blipFill>
        <p:spPr>
          <a:xfrm>
            <a:off x="0" y="0"/>
            <a:ext cx="9144000" cy="5143500"/>
          </a:xfrm>
          <a:prstGeom prst="rect">
            <a:avLst/>
          </a:prstGeom>
        </p:spPr>
      </p:pic>
      <p:pic>
        <p:nvPicPr>
          <p:cNvPr id="4" name="Image 1" descr="https://pitch-assets-ccb95893-de3f-4266-973c-20049231b248.s3.eu-west-1.amazonaws.com/d3563f15-4c13-4656-b175-e7445b0b74c1?pitch-bytes=587093&amp;pitch-content-type=image%2Fpng">    </p:cNvPr>
          <p:cNvPicPr>
            <a:picLocks noChangeAspect="1"/>
          </p:cNvPicPr>
          <p:nvPr/>
        </p:nvPicPr>
        <p:blipFill>
          <a:blip r:embed="rId2"/>
          <a:srcRect l="0" r="876" t="4777" b="8349"/>
          <a:stretch/>
        </p:blipFill>
        <p:spPr>
          <a:xfrm>
            <a:off x="476250" y="1068205"/>
            <a:ext cx="7941777" cy="3909710"/>
          </a:xfrm>
          <a:prstGeom prst="rect">
            <a:avLst/>
          </a:prstGeom>
        </p:spPr>
      </p:pic>
      <p:sp>
        <p:nvSpPr>
          <p:cNvPr id="5" name="Text 0"/>
          <p:cNvSpPr/>
          <p:nvPr/>
        </p:nvSpPr>
        <p:spPr>
          <a:xfrm>
            <a:off x="476250" y="476250"/>
            <a:ext cx="8229600" cy="548580"/>
          </a:xfrm>
          <a:prstGeom prst="rect">
            <a:avLst/>
          </a:prstGeom>
          <a:noFill/>
          <a:ln/>
        </p:spPr>
        <p:txBody>
          <a:bodyPr wrap="square" lIns="0" tIns="0" rIns="0" bIns="0" rtlCol="0" anchor="t"/>
          <a:lstStyle/>
          <a:p>
            <a:pPr algn="l">
              <a:lnSpc>
                <a:spcPts val="2160"/>
              </a:lnSpc>
            </a:pPr>
            <a:r>
              <a:rPr lang="en-US" sz="1400" b="0" spc="-12" kern="0" dirty="0">
                <a:solidFill>
                  <a:srgbClr val="0D0C28"/>
                </a:solidFill>
                <a:latin typeface="Poppins" pitchFamily="34" charset="0"/>
                <a:ea typeface="Poppins" pitchFamily="34" charset="-122"/>
                <a:cs typeface="Poppins" pitchFamily="34" charset="-120"/>
              </a:rPr>
              <a:t>Then we connect the database with PowerBI so we can get all the sales data from the database. </a:t>
            </a:r>
            <a:endParaRPr lang="en-US" sz="1350" dirty="0"/>
          </a:p>
        </p:txBody>
      </p:sp>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3" name="Image 0" descr="https://images.unsplash.com/photo-1497005367839-6e852de72767?crop=entropy&amp;cs=tinysrgb&amp;fit=max&amp;fm=jpg&amp;ixid=M3wyMTIyMnwwfDF8c2VhcmNofDYwfHxEYXRhfGVufDB8fHx8MTY5ODg4MDkxMXww&amp;ixlib=rb-4.0.3&amp;q=80&amp;w=1080">    </p:cNvPr>
          <p:cNvPicPr>
            <a:picLocks noChangeAspect="1"/>
          </p:cNvPicPr>
          <p:nvPr/>
        </p:nvPicPr>
        <p:blipFill>
          <a:blip r:embed="rId1"/>
          <a:srcRect l="0" r="0" t="7990" b="7990"/>
          <a:stretch/>
        </p:blipFill>
        <p:spPr>
          <a:xfrm>
            <a:off x="0" y="0"/>
            <a:ext cx="9144000" cy="5143500"/>
          </a:xfrm>
          <a:prstGeom prst="rect">
            <a:avLst/>
          </a:prstGeom>
        </p:spPr>
      </p:pic>
      <p:sp>
        <p:nvSpPr>
          <p:cNvPr id="4" name="Text 0"/>
          <p:cNvSpPr/>
          <p:nvPr/>
        </p:nvSpPr>
        <p:spPr>
          <a:xfrm>
            <a:off x="610788" y="476250"/>
            <a:ext cx="8229600" cy="548580"/>
          </a:xfrm>
          <a:prstGeom prst="rect">
            <a:avLst/>
          </a:prstGeom>
          <a:noFill/>
          <a:ln/>
        </p:spPr>
        <p:txBody>
          <a:bodyPr wrap="square" lIns="0" tIns="0" rIns="0" bIns="0" rtlCol="0" anchor="t"/>
          <a:lstStyle/>
          <a:p>
            <a:pPr algn="l">
              <a:lnSpc>
                <a:spcPts val="2160"/>
              </a:lnSpc>
            </a:pPr>
            <a:r>
              <a:rPr lang="en-US" sz="1400" b="1" spc="-12" kern="0" dirty="0">
                <a:solidFill>
                  <a:srgbClr val="0D0C28"/>
                </a:solidFill>
                <a:latin typeface="Poppins" pitchFamily="34" charset="0"/>
                <a:ea typeface="Poppins" pitchFamily="34" charset="-122"/>
                <a:cs typeface="Poppins" pitchFamily="34" charset="-120"/>
              </a:rPr>
              <a:t>Data Cleaning :</a:t>
            </a:r>
            <a:pPr algn="l">
              <a:lnSpc>
                <a:spcPts val="2160"/>
              </a:lnSpc>
            </a:pPr>
            <a:r>
              <a:rPr lang="en-US" sz="1400" b="0" spc="-12" kern="0" dirty="0">
                <a:solidFill>
                  <a:srgbClr val="0D0C28"/>
                </a:solidFill>
                <a:latin typeface="Poppins" pitchFamily="34" charset="0"/>
                <a:ea typeface="Poppins" pitchFamily="34" charset="-122"/>
                <a:cs typeface="Poppins" pitchFamily="34" charset="-120"/>
              </a:rPr>
              <a:t> Now using Power Query Editor we clean the data from errors, duplications, and transform the data to useable format to build our dashboard.</a:t>
            </a:r>
            <a:endParaRPr lang="en-US" sz="1350" dirty="0"/>
          </a:p>
        </p:txBody>
      </p:sp>
      <p:pic>
        <p:nvPicPr>
          <p:cNvPr id="5" name="Image 1" descr="https://pitch-assets-ccb95893-de3f-4266-973c-20049231b248.s3.eu-west-1.amazonaws.com/60e10c31-e154-476e-858c-8b3c55f733d3?pitch-bytes=576439&amp;pitch-content-type=image%2Fpng">    </p:cNvPr>
          <p:cNvPicPr>
            <a:picLocks noChangeAspect="1"/>
          </p:cNvPicPr>
          <p:nvPr/>
        </p:nvPicPr>
        <p:blipFill>
          <a:blip r:embed="rId2"/>
          <a:srcRect l="0" r="606" t="0" b="15550"/>
          <a:stretch/>
        </p:blipFill>
        <p:spPr>
          <a:xfrm>
            <a:off x="755676" y="1140864"/>
            <a:ext cx="7778298" cy="3712301"/>
          </a:xfrm>
          <a:prstGeom prst="rect">
            <a:avLst/>
          </a:prstGeom>
        </p:spPr>
      </p:pic>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3" name="Image 0" descr="https://images.unsplash.com/photo-1497005367839-6e852de72767?crop=entropy&amp;cs=tinysrgb&amp;fit=max&amp;fm=jpg&amp;ixid=M3wyMTIyMnwwfDF8c2VhcmNofDYwfHxEYXRhfGVufDB8fHx8MTY5ODg4MDkxMXww&amp;ixlib=rb-4.0.3&amp;q=80&amp;w=1080">    </p:cNvPr>
          <p:cNvPicPr>
            <a:picLocks noChangeAspect="1"/>
          </p:cNvPicPr>
          <p:nvPr/>
        </p:nvPicPr>
        <p:blipFill>
          <a:blip r:embed="rId1"/>
          <a:srcRect l="0" r="0" t="7990" b="7990"/>
          <a:stretch/>
        </p:blipFill>
        <p:spPr>
          <a:xfrm>
            <a:off x="0" y="0"/>
            <a:ext cx="9144000" cy="5143500"/>
          </a:xfrm>
          <a:prstGeom prst="rect">
            <a:avLst/>
          </a:prstGeom>
        </p:spPr>
      </p:pic>
      <p:sp>
        <p:nvSpPr>
          <p:cNvPr id="4" name="Text 0"/>
          <p:cNvSpPr/>
          <p:nvPr/>
        </p:nvSpPr>
        <p:spPr>
          <a:xfrm>
            <a:off x="579741" y="476250"/>
            <a:ext cx="8229600" cy="548580"/>
          </a:xfrm>
          <a:prstGeom prst="rect">
            <a:avLst/>
          </a:prstGeom>
          <a:noFill/>
          <a:ln/>
        </p:spPr>
        <p:txBody>
          <a:bodyPr wrap="square" lIns="0" tIns="0" rIns="0" bIns="0" rtlCol="0" anchor="t"/>
          <a:lstStyle/>
          <a:p>
            <a:pPr algn="l">
              <a:lnSpc>
                <a:spcPts val="2160"/>
              </a:lnSpc>
            </a:pPr>
            <a:r>
              <a:rPr lang="en-US" sz="1400" b="0" spc="-12" kern="0" dirty="0">
                <a:solidFill>
                  <a:srgbClr val="0D0C28"/>
                </a:solidFill>
                <a:latin typeface="Poppins" pitchFamily="34" charset="0"/>
                <a:ea typeface="Poppins" pitchFamily="34" charset="-122"/>
                <a:cs typeface="Poppins" pitchFamily="34" charset="-120"/>
              </a:rPr>
              <a:t>So we can do data modeling in the PowerBI . By default it establish some relationship but we can do it manually by drag and drop.</a:t>
            </a:r>
            <a:endParaRPr lang="en-US" sz="1350" dirty="0"/>
          </a:p>
        </p:txBody>
      </p:sp>
      <p:pic>
        <p:nvPicPr>
          <p:cNvPr id="5" name="Image 1" descr="https://pitch-assets-ccb95893-de3f-4266-973c-20049231b248.s3.eu-west-1.amazonaws.com/856e8aea-5020-4366-a3d3-28356f5c10c8?pitch-bytes=388563&amp;pitch-content-type=image%2Fpng">    </p:cNvPr>
          <p:cNvPicPr>
            <a:picLocks noChangeAspect="1"/>
          </p:cNvPicPr>
          <p:nvPr/>
        </p:nvPicPr>
        <p:blipFill>
          <a:blip r:embed="rId2"/>
          <a:srcRect l="254" r="5752" t="5929" b="13859"/>
          <a:stretch/>
        </p:blipFill>
        <p:spPr>
          <a:xfrm>
            <a:off x="751368" y="1192610"/>
            <a:ext cx="7646807" cy="3665556"/>
          </a:xfrm>
          <a:prstGeom prst="rect">
            <a:avLst/>
          </a:prstGeom>
        </p:spPr>
      </p:pic>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3" name="Image 0" descr="https://images.unsplash.com/photo-1497005367839-6e852de72767?crop=entropy&amp;cs=tinysrgb&amp;fit=max&amp;fm=jpg&amp;ixid=M3wyMTIyMnwwfDF8c2VhcmNofDYwfHxEYXRhfGVufDB8fHx8MTY5ODg4MDkxMXww&amp;ixlib=rb-4.0.3&amp;q=80&amp;w=1080">    </p:cNvPr>
          <p:cNvPicPr>
            <a:picLocks noChangeAspect="1"/>
          </p:cNvPicPr>
          <p:nvPr/>
        </p:nvPicPr>
        <p:blipFill>
          <a:blip r:embed="rId1"/>
          <a:srcRect l="0" r="0" t="7990" b="7990"/>
          <a:stretch/>
        </p:blipFill>
        <p:spPr>
          <a:xfrm>
            <a:off x="0" y="0"/>
            <a:ext cx="9144000" cy="5143500"/>
          </a:xfrm>
          <a:prstGeom prst="rect">
            <a:avLst/>
          </a:prstGeom>
        </p:spPr>
      </p:pic>
      <p:pic>
        <p:nvPicPr>
          <p:cNvPr id="4" name="Image 1" descr="https://pitch-assets-ccb95893-de3f-4266-973c-20049231b248.s3.eu-west-1.amazonaws.com/438f2b21-69a0-492f-8524-c908a63aacf9?pitch-bytes=567340&amp;pitch-content-type=image%2Fpng">    </p:cNvPr>
          <p:cNvPicPr>
            <a:picLocks noChangeAspect="1"/>
          </p:cNvPicPr>
          <p:nvPr/>
        </p:nvPicPr>
        <p:blipFill>
          <a:blip r:embed="rId2"/>
          <a:srcRect l="0" r="340" t="2017" b="15544"/>
          <a:stretch/>
        </p:blipFill>
        <p:spPr>
          <a:xfrm>
            <a:off x="476250" y="1140864"/>
            <a:ext cx="8192262" cy="3806573"/>
          </a:xfrm>
          <a:prstGeom prst="rect">
            <a:avLst/>
          </a:prstGeom>
        </p:spPr>
      </p:pic>
      <p:sp>
        <p:nvSpPr>
          <p:cNvPr id="5" name="Text 0"/>
          <p:cNvSpPr/>
          <p:nvPr/>
        </p:nvSpPr>
        <p:spPr>
          <a:xfrm>
            <a:off x="476250" y="476250"/>
            <a:ext cx="8229600" cy="548580"/>
          </a:xfrm>
          <a:prstGeom prst="rect">
            <a:avLst/>
          </a:prstGeom>
          <a:noFill/>
          <a:ln/>
        </p:spPr>
        <p:txBody>
          <a:bodyPr wrap="square" lIns="0" tIns="0" rIns="0" bIns="0" rtlCol="0" anchor="t"/>
          <a:lstStyle/>
          <a:p>
            <a:pPr algn="l">
              <a:lnSpc>
                <a:spcPts val="2160"/>
              </a:lnSpc>
            </a:pPr>
            <a:r>
              <a:rPr lang="en-US" sz="1400" b="1" spc="-12" kern="0" dirty="0">
                <a:solidFill>
                  <a:srgbClr val="0D0C28"/>
                </a:solidFill>
                <a:latin typeface="Poppins" pitchFamily="34" charset="0"/>
                <a:ea typeface="Poppins" pitchFamily="34" charset="-122"/>
                <a:cs typeface="Poppins" pitchFamily="34" charset="-120"/>
              </a:rPr>
              <a:t>Analyze the data : </a:t>
            </a:r>
            <a:pPr algn="l">
              <a:lnSpc>
                <a:spcPts val="2160"/>
              </a:lnSpc>
            </a:pPr>
            <a:r>
              <a:rPr lang="en-US" sz="1400" b="0" spc="-12" kern="0" dirty="0">
                <a:solidFill>
                  <a:srgbClr val="0D0C28"/>
                </a:solidFill>
                <a:latin typeface="Poppins" pitchFamily="34" charset="0"/>
                <a:ea typeface="Poppins" pitchFamily="34" charset="-122"/>
                <a:cs typeface="Poppins" pitchFamily="34" charset="-120"/>
              </a:rPr>
              <a:t>After creating some parameters we want to see in order to get the sales insight of the company.</a:t>
            </a:r>
            <a:endParaRPr lang="en-US" sz="1350" dirty="0"/>
          </a:p>
        </p:txBody>
      </p:sp>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Insight.</dc:title>
  <dc:subject>PptxGenJS Presentation</dc:subject>
  <dc:creator>Pitch Software GmbH</dc:creator>
  <cp:lastModifiedBy>Pitch Software GmbH</cp:lastModifiedBy>
  <cp:revision>1</cp:revision>
  <dcterms:created xsi:type="dcterms:W3CDTF">2023-11-02T17:55:03Z</dcterms:created>
  <dcterms:modified xsi:type="dcterms:W3CDTF">2023-11-02T17:55:03Z</dcterms:modified>
</cp:coreProperties>
</file>